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67394" y="2078279"/>
            <a:ext cx="6658830" cy="6414846"/>
            <a:chOff x="0" y="0"/>
            <a:chExt cx="2252493" cy="2169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2493" cy="2169961"/>
            </a:xfrm>
            <a:custGeom>
              <a:avLst/>
              <a:gdLst/>
              <a:ahLst/>
              <a:cxnLst/>
              <a:rect r="r" b="b" t="t" l="l"/>
              <a:pathLst>
                <a:path h="2169961" w="2252493">
                  <a:moveTo>
                    <a:pt x="2128033" y="2169960"/>
                  </a:moveTo>
                  <a:lnTo>
                    <a:pt x="124460" y="2169960"/>
                  </a:lnTo>
                  <a:cubicBezTo>
                    <a:pt x="55880" y="2169960"/>
                    <a:pt x="0" y="2114080"/>
                    <a:pt x="0" y="2045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8033" y="0"/>
                  </a:lnTo>
                  <a:cubicBezTo>
                    <a:pt x="2196613" y="0"/>
                    <a:pt x="2252493" y="55880"/>
                    <a:pt x="2252493" y="124460"/>
                  </a:cubicBezTo>
                  <a:lnTo>
                    <a:pt x="2252493" y="2045501"/>
                  </a:lnTo>
                  <a:cubicBezTo>
                    <a:pt x="2252493" y="2114080"/>
                    <a:pt x="2196613" y="2169961"/>
                    <a:pt x="2128033" y="21699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212" y="471375"/>
            <a:ext cx="10516994" cy="9628654"/>
            <a:chOff x="0" y="0"/>
            <a:chExt cx="3557600" cy="3257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57601" cy="3257100"/>
            </a:xfrm>
            <a:custGeom>
              <a:avLst/>
              <a:gdLst/>
              <a:ahLst/>
              <a:cxnLst/>
              <a:rect r="r" b="b" t="t" l="l"/>
              <a:pathLst>
                <a:path h="3257100" w="3557601">
                  <a:moveTo>
                    <a:pt x="343314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3140" y="0"/>
                  </a:lnTo>
                  <a:cubicBezTo>
                    <a:pt x="3501720" y="0"/>
                    <a:pt x="3557601" y="55880"/>
                    <a:pt x="3557601" y="124460"/>
                  </a:cubicBezTo>
                  <a:lnTo>
                    <a:pt x="3557601" y="3132640"/>
                  </a:lnTo>
                  <a:cubicBezTo>
                    <a:pt x="3557601" y="3201220"/>
                    <a:pt x="3501720" y="3257100"/>
                    <a:pt x="343314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1934" y="8219801"/>
            <a:ext cx="4192048" cy="822960"/>
            <a:chOff x="0" y="0"/>
            <a:chExt cx="3363989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3989" cy="660400"/>
            </a:xfrm>
            <a:custGeom>
              <a:avLst/>
              <a:gdLst/>
              <a:ahLst/>
              <a:cxnLst/>
              <a:rect r="r" b="b" t="t" l="l"/>
              <a:pathLst>
                <a:path h="660400" w="3363989">
                  <a:moveTo>
                    <a:pt x="323952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9529" y="0"/>
                  </a:lnTo>
                  <a:cubicBezTo>
                    <a:pt x="3308109" y="0"/>
                    <a:pt x="3363989" y="55880"/>
                    <a:pt x="3363989" y="124460"/>
                  </a:cubicBezTo>
                  <a:lnTo>
                    <a:pt x="3363989" y="535940"/>
                  </a:lnTo>
                  <a:cubicBezTo>
                    <a:pt x="3363989" y="604520"/>
                    <a:pt x="3308109" y="660400"/>
                    <a:pt x="3239529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267394" y="1950166"/>
            <a:ext cx="6718162" cy="6542959"/>
          </a:xfrm>
          <a:custGeom>
            <a:avLst/>
            <a:gdLst/>
            <a:ahLst/>
            <a:cxnLst/>
            <a:rect r="r" b="b" t="t" l="l"/>
            <a:pathLst>
              <a:path h="6542959" w="6718162">
                <a:moveTo>
                  <a:pt x="0" y="0"/>
                </a:moveTo>
                <a:lnTo>
                  <a:pt x="6718163" y="0"/>
                </a:lnTo>
                <a:lnTo>
                  <a:pt x="6718163" y="6542959"/>
                </a:lnTo>
                <a:lnTo>
                  <a:pt x="0" y="654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14309" y="9418785"/>
            <a:ext cx="511915" cy="511915"/>
          </a:xfrm>
          <a:custGeom>
            <a:avLst/>
            <a:gdLst/>
            <a:ahLst/>
            <a:cxnLst/>
            <a:rect r="r" b="b" t="t" l="l"/>
            <a:pathLst>
              <a:path h="511915" w="511915">
                <a:moveTo>
                  <a:pt x="0" y="0"/>
                </a:moveTo>
                <a:lnTo>
                  <a:pt x="511915" y="0"/>
                </a:lnTo>
                <a:lnTo>
                  <a:pt x="511915" y="511915"/>
                </a:lnTo>
                <a:lnTo>
                  <a:pt x="0" y="511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81294"/>
            <a:ext cx="8309484" cy="7324412"/>
            <a:chOff x="0" y="0"/>
            <a:chExt cx="11079311" cy="97658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01955"/>
              <a:ext cx="11079311" cy="805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69"/>
                </a:lnSpc>
              </a:pPr>
              <a:r>
                <a:rPr lang="en-US" sz="7974" spc="-159">
                  <a:solidFill>
                    <a:srgbClr val="191919"/>
                  </a:solidFill>
                  <a:latin typeface="Montserrat Bold"/>
                </a:rPr>
                <a:t>Разработка лендинга с  прошивками для </a:t>
              </a:r>
            </a:p>
            <a:p>
              <a:pPr>
                <a:lnSpc>
                  <a:spcPts val="9570"/>
                </a:lnSpc>
              </a:pPr>
              <a:r>
                <a:rPr lang="en-US" sz="7975" spc="-159">
                  <a:solidFill>
                    <a:srgbClr val="191919"/>
                  </a:solidFill>
                  <a:latin typeface="Montserrat Bold"/>
                </a:rPr>
                <a:t>Flipper-zero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146758"/>
              <a:ext cx="635363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Lato"/>
                </a:rPr>
                <a:t>18.03.2024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04048"/>
            <a:ext cx="5162513" cy="4878904"/>
            <a:chOff x="0" y="0"/>
            <a:chExt cx="1746332" cy="1650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25981" y="6779162"/>
            <a:ext cx="567950" cy="567950"/>
            <a:chOff x="0" y="0"/>
            <a:chExt cx="757267" cy="7572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89682" y="227473"/>
              <a:ext cx="377902" cy="302322"/>
            </a:xfrm>
            <a:custGeom>
              <a:avLst/>
              <a:gdLst/>
              <a:ahLst/>
              <a:cxnLst/>
              <a:rect r="r" b="b" t="t" l="l"/>
              <a:pathLst>
                <a:path h="302322" w="377902">
                  <a:moveTo>
                    <a:pt x="0" y="0"/>
                  </a:moveTo>
                  <a:lnTo>
                    <a:pt x="377903" y="0"/>
                  </a:lnTo>
                  <a:lnTo>
                    <a:pt x="377903" y="302322"/>
                  </a:lnTo>
                  <a:lnTo>
                    <a:pt x="0" y="30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93204" y="3223863"/>
            <a:ext cx="833504" cy="833504"/>
            <a:chOff x="0" y="0"/>
            <a:chExt cx="1111339" cy="1111339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62743" y="2704048"/>
            <a:ext cx="5162513" cy="4878904"/>
            <a:chOff x="0" y="0"/>
            <a:chExt cx="1746332" cy="16503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27248" y="3223863"/>
            <a:ext cx="833504" cy="833504"/>
            <a:chOff x="0" y="0"/>
            <a:chExt cx="1111339" cy="1111339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96787" y="2704048"/>
            <a:ext cx="5162513" cy="4878904"/>
            <a:chOff x="0" y="0"/>
            <a:chExt cx="1746332" cy="16503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261291" y="3223863"/>
            <a:ext cx="833504" cy="833504"/>
            <a:chOff x="0" y="0"/>
            <a:chExt cx="1111339" cy="1111339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62743" y="8461753"/>
            <a:ext cx="5162513" cy="796547"/>
            <a:chOff x="0" y="0"/>
            <a:chExt cx="64531414" cy="9956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2700" y="-12700"/>
              <a:ext cx="64556816" cy="9982238"/>
            </a:xfrm>
            <a:custGeom>
              <a:avLst/>
              <a:gdLst/>
              <a:ahLst/>
              <a:cxnLst/>
              <a:rect r="r" b="b" t="t" l="l"/>
              <a:pathLst>
                <a:path h="9982238" w="64556816">
                  <a:moveTo>
                    <a:pt x="6369448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63694481" y="9982238"/>
                  </a:lnTo>
                  <a:cubicBezTo>
                    <a:pt x="64166924" y="9982238"/>
                    <a:pt x="64556816" y="9592348"/>
                    <a:pt x="64556816" y="9119908"/>
                  </a:cubicBezTo>
                  <a:lnTo>
                    <a:pt x="64556816" y="862330"/>
                  </a:lnTo>
                  <a:cubicBezTo>
                    <a:pt x="64556816" y="389890"/>
                    <a:pt x="64166924" y="0"/>
                    <a:pt x="63694481" y="0"/>
                  </a:cubicBezTo>
                  <a:close/>
                  <a:moveTo>
                    <a:pt x="64366316" y="927100"/>
                  </a:moveTo>
                  <a:lnTo>
                    <a:pt x="64366316" y="9119908"/>
                  </a:lnTo>
                  <a:cubicBezTo>
                    <a:pt x="64366316" y="9486937"/>
                    <a:pt x="64061516" y="9791737"/>
                    <a:pt x="63694481" y="9791737"/>
                  </a:cubicBezTo>
                  <a:lnTo>
                    <a:pt x="862330" y="9791737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694481" y="190500"/>
                  </a:lnTo>
                  <a:cubicBezTo>
                    <a:pt x="64061516" y="190500"/>
                    <a:pt x="64366316" y="495300"/>
                    <a:pt x="64366316" y="862330"/>
                  </a:cubicBezTo>
                  <a:lnTo>
                    <a:pt x="6436631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269541" y="8686541"/>
            <a:ext cx="346970" cy="346970"/>
            <a:chOff x="0" y="0"/>
            <a:chExt cx="462627" cy="46262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62627" cy="462627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5880" y="138967"/>
              <a:ext cx="230867" cy="184694"/>
            </a:xfrm>
            <a:custGeom>
              <a:avLst/>
              <a:gdLst/>
              <a:ahLst/>
              <a:cxnLst/>
              <a:rect r="r" b="b" t="t" l="l"/>
              <a:pathLst>
                <a:path h="184694" w="230867">
                  <a:moveTo>
                    <a:pt x="0" y="0"/>
                  </a:moveTo>
                  <a:lnTo>
                    <a:pt x="230867" y="0"/>
                  </a:lnTo>
                  <a:lnTo>
                    <a:pt x="230867" y="184693"/>
                  </a:lnTo>
                  <a:lnTo>
                    <a:pt x="0" y="1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96787" y="8461753"/>
            <a:ext cx="5162513" cy="796547"/>
            <a:chOff x="0" y="0"/>
            <a:chExt cx="64531414" cy="9956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12700" y="-12700"/>
              <a:ext cx="64556816" cy="9982238"/>
            </a:xfrm>
            <a:custGeom>
              <a:avLst/>
              <a:gdLst/>
              <a:ahLst/>
              <a:cxnLst/>
              <a:rect r="r" b="b" t="t" l="l"/>
              <a:pathLst>
                <a:path h="9982238" w="64556816">
                  <a:moveTo>
                    <a:pt x="6369448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63694481" y="9982238"/>
                  </a:lnTo>
                  <a:cubicBezTo>
                    <a:pt x="64166924" y="9982238"/>
                    <a:pt x="64556816" y="9592348"/>
                    <a:pt x="64556816" y="9119908"/>
                  </a:cubicBezTo>
                  <a:lnTo>
                    <a:pt x="64556816" y="862330"/>
                  </a:lnTo>
                  <a:cubicBezTo>
                    <a:pt x="64556816" y="389890"/>
                    <a:pt x="64166924" y="0"/>
                    <a:pt x="63694481" y="0"/>
                  </a:cubicBezTo>
                  <a:close/>
                  <a:moveTo>
                    <a:pt x="64366316" y="927100"/>
                  </a:moveTo>
                  <a:lnTo>
                    <a:pt x="64366316" y="9119908"/>
                  </a:lnTo>
                  <a:cubicBezTo>
                    <a:pt x="64366316" y="9486937"/>
                    <a:pt x="64061516" y="9791737"/>
                    <a:pt x="63694481" y="9791737"/>
                  </a:cubicBezTo>
                  <a:lnTo>
                    <a:pt x="862330" y="9791737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694481" y="190500"/>
                  </a:lnTo>
                  <a:cubicBezTo>
                    <a:pt x="64061516" y="190500"/>
                    <a:pt x="64366316" y="495300"/>
                    <a:pt x="64366316" y="862330"/>
                  </a:cubicBezTo>
                  <a:lnTo>
                    <a:pt x="6436631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803584" y="8686541"/>
            <a:ext cx="346970" cy="346970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2901840" y="8784797"/>
            <a:ext cx="150459" cy="150459"/>
          </a:xfrm>
          <a:custGeom>
            <a:avLst/>
            <a:gdLst/>
            <a:ahLst/>
            <a:cxnLst/>
            <a:rect r="r" b="b" t="t" l="l"/>
            <a:pathLst>
              <a:path h="150459" w="150459">
                <a:moveTo>
                  <a:pt x="0" y="0"/>
                </a:moveTo>
                <a:lnTo>
                  <a:pt x="150459" y="0"/>
                </a:lnTo>
                <a:lnTo>
                  <a:pt x="150459" y="150459"/>
                </a:lnTo>
                <a:lnTo>
                  <a:pt x="0" y="15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8860025" y="6676932"/>
            <a:ext cx="567950" cy="567950"/>
            <a:chOff x="0" y="0"/>
            <a:chExt cx="757267" cy="75726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97756" y="197756"/>
              <a:ext cx="361754" cy="361754"/>
            </a:xfrm>
            <a:custGeom>
              <a:avLst/>
              <a:gdLst/>
              <a:ahLst/>
              <a:cxnLst/>
              <a:rect r="r" b="b" t="t" l="l"/>
              <a:pathLst>
                <a:path h="361754" w="361754">
                  <a:moveTo>
                    <a:pt x="0" y="0"/>
                  </a:moveTo>
                  <a:lnTo>
                    <a:pt x="361755" y="0"/>
                  </a:lnTo>
                  <a:lnTo>
                    <a:pt x="361755" y="361755"/>
                  </a:lnTo>
                  <a:lnTo>
                    <a:pt x="0" y="36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394068" y="6676932"/>
            <a:ext cx="567950" cy="567950"/>
            <a:chOff x="0" y="0"/>
            <a:chExt cx="757267" cy="75726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197756" y="197756"/>
              <a:ext cx="361754" cy="361754"/>
            </a:xfrm>
            <a:custGeom>
              <a:avLst/>
              <a:gdLst/>
              <a:ahLst/>
              <a:cxnLst/>
              <a:rect r="r" b="b" t="t" l="l"/>
              <a:pathLst>
                <a:path h="361754" w="361754">
                  <a:moveTo>
                    <a:pt x="0" y="0"/>
                  </a:moveTo>
                  <a:lnTo>
                    <a:pt x="361755" y="0"/>
                  </a:lnTo>
                  <a:lnTo>
                    <a:pt x="361755" y="361755"/>
                  </a:lnTo>
                  <a:lnTo>
                    <a:pt x="0" y="36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6622543" y="9473872"/>
            <a:ext cx="532442" cy="532442"/>
          </a:xfrm>
          <a:custGeom>
            <a:avLst/>
            <a:gdLst/>
            <a:ahLst/>
            <a:cxnLst/>
            <a:rect r="r" b="b" t="t" l="l"/>
            <a:pathLst>
              <a:path h="532442" w="532442">
                <a:moveTo>
                  <a:pt x="0" y="0"/>
                </a:moveTo>
                <a:lnTo>
                  <a:pt x="532442" y="0"/>
                </a:lnTo>
                <a:lnTo>
                  <a:pt x="532442" y="532441"/>
                </a:lnTo>
                <a:lnTo>
                  <a:pt x="0" y="532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33621" y="739827"/>
            <a:ext cx="14403756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120">
                <a:solidFill>
                  <a:srgbClr val="191919"/>
                </a:solidFill>
                <a:latin typeface="Montserrat Bold"/>
              </a:rPr>
              <a:t>Обзор основных целей по реализации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562272" y="4707859"/>
            <a:ext cx="4095368" cy="1969073"/>
            <a:chOff x="0" y="0"/>
            <a:chExt cx="5460491" cy="2625430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27517"/>
              <a:ext cx="5460491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</a:pPr>
              <a:r>
                <a:rPr lang="en-US" sz="2000" spc="20">
                  <a:solidFill>
                    <a:srgbClr val="191919"/>
                  </a:solidFill>
                  <a:latin typeface="Montserrat Semi-Bold"/>
                </a:rPr>
                <a:t>ПРОВЕСТИ БИЗНЕС-АНАЛИЗ ПРОЕКТА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205782"/>
              <a:ext cx="5460491" cy="1398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0"/>
                </a:lnSpc>
              </a:pPr>
              <a:r>
                <a:rPr lang="en-US" sz="1550">
                  <a:solidFill>
                    <a:srgbClr val="191919"/>
                  </a:solidFill>
                  <a:latin typeface="Lato"/>
                </a:rPr>
                <a:t>Выявить целевую аудиторию нашего продукта, артефакты нашего проекта. Ответить на вопросы “Кому?” “Зачем”</a:t>
              </a:r>
            </a:p>
            <a:p>
              <a:pPr algn="ctr">
                <a:lnSpc>
                  <a:spcPts val="2170"/>
                </a:lnSpc>
                <a:spcBef>
                  <a:spcPct val="0"/>
                </a:spcBef>
              </a:pPr>
              <a:r>
                <a:rPr lang="en-US" sz="1550">
                  <a:solidFill>
                    <a:srgbClr val="191919"/>
                  </a:solidFill>
                  <a:latin typeface="Lato"/>
                </a:rPr>
                <a:t>“ Для чего”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096316" y="4701827"/>
            <a:ext cx="4122587" cy="1384488"/>
            <a:chOff x="0" y="0"/>
            <a:chExt cx="5496783" cy="1845985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7970"/>
              <a:ext cx="5496783" cy="396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20"/>
                </a:lnSpc>
              </a:pPr>
              <a:r>
                <a:rPr lang="en-US" sz="1862" spc="18">
                  <a:solidFill>
                    <a:srgbClr val="191919"/>
                  </a:solidFill>
                  <a:latin typeface="Montserrat Semi-Bold"/>
                </a:rPr>
                <a:t>РАЗРАБОТАТЬ ЛЕНДИНГ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795509"/>
              <a:ext cx="5496783" cy="1013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78"/>
                </a:lnSpc>
                <a:spcBef>
                  <a:spcPct val="0"/>
                </a:spcBef>
              </a:pPr>
              <a:r>
                <a:rPr lang="en-US" sz="1484">
                  <a:solidFill>
                    <a:srgbClr val="191919"/>
                  </a:solidFill>
                  <a:latin typeface="Lato"/>
                </a:rPr>
                <a:t>Разработать лендинг на котором будут существовать формы с типами прошивок: DEMO (FREE) И PAID ACCESS для покупки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630132" y="4769794"/>
            <a:ext cx="4095368" cy="1715581"/>
            <a:chOff x="0" y="0"/>
            <a:chExt cx="5460491" cy="2287441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37042"/>
              <a:ext cx="5460491" cy="403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18"/>
                </a:lnSpc>
              </a:pPr>
              <a:r>
                <a:rPr lang="en-US" sz="1860" spc="18">
                  <a:solidFill>
                    <a:srgbClr val="191919"/>
                  </a:solidFill>
                  <a:latin typeface="Montserrat Semi-Bold"/>
                </a:rPr>
                <a:t>РАЗРАБОТАТЬ ПРОШИВКИ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741428"/>
              <a:ext cx="5460491" cy="1555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Lato"/>
                </a:rPr>
                <a:t>Разработать и унифицировать прошивки для наших клиентов, которые  будут отправляться на почту в zip архиве с инструкцией по установке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7899369" y="8673971"/>
            <a:ext cx="285797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ГОТОВО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433412" y="8673971"/>
            <a:ext cx="285797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В ПРОЦЕССЕ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699204" cy="10287000"/>
            <a:chOff x="0" y="0"/>
            <a:chExt cx="3070990" cy="3257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0990" cy="3257100"/>
            </a:xfrm>
            <a:custGeom>
              <a:avLst/>
              <a:gdLst/>
              <a:ahLst/>
              <a:cxnLst/>
              <a:rect r="r" b="b" t="t" l="l"/>
              <a:pathLst>
                <a:path h="3257100" w="3070990">
                  <a:moveTo>
                    <a:pt x="294653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6530" y="0"/>
                  </a:lnTo>
                  <a:cubicBezTo>
                    <a:pt x="3015110" y="0"/>
                    <a:pt x="3070990" y="55880"/>
                    <a:pt x="3070990" y="124460"/>
                  </a:cubicBezTo>
                  <a:lnTo>
                    <a:pt x="3070990" y="3132640"/>
                  </a:lnTo>
                  <a:cubicBezTo>
                    <a:pt x="3070990" y="3201220"/>
                    <a:pt x="3015110" y="3257100"/>
                    <a:pt x="294653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-5400000">
            <a:off x="7384058" y="5100638"/>
            <a:ext cx="8229600" cy="0"/>
          </a:xfrm>
          <a:prstGeom prst="line">
            <a:avLst/>
          </a:prstGeom>
          <a:ln cap="rnd" w="85725">
            <a:solidFill>
              <a:srgbClr val="D5D8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330498" y="1838384"/>
            <a:ext cx="336720" cy="33672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30498" y="3831129"/>
            <a:ext cx="336720" cy="33672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330498" y="5823875"/>
            <a:ext cx="336720" cy="33672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330498" y="7816621"/>
            <a:ext cx="336720" cy="33672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717727" y="9338542"/>
            <a:ext cx="541573" cy="541573"/>
          </a:xfrm>
          <a:custGeom>
            <a:avLst/>
            <a:gdLst/>
            <a:ahLst/>
            <a:cxnLst/>
            <a:rect r="r" b="b" t="t" l="l"/>
            <a:pathLst>
              <a:path h="541573" w="541573">
                <a:moveTo>
                  <a:pt x="0" y="0"/>
                </a:moveTo>
                <a:lnTo>
                  <a:pt x="541573" y="0"/>
                </a:lnTo>
                <a:lnTo>
                  <a:pt x="541573" y="541574"/>
                </a:lnTo>
                <a:lnTo>
                  <a:pt x="0" y="54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78937" y="1461401"/>
            <a:ext cx="3782065" cy="1141062"/>
            <a:chOff x="0" y="0"/>
            <a:chExt cx="5042753" cy="152141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042753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4627"/>
              <a:ext cx="5042753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Составление технического задания 10.03.2024-13.03.2024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78937" y="3454147"/>
            <a:ext cx="3412950" cy="1443957"/>
            <a:chOff x="0" y="0"/>
            <a:chExt cx="4550600" cy="192527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86321"/>
              <a:ext cx="4550600" cy="76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45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191919"/>
                  </a:solidFill>
                  <a:latin typeface="Lato"/>
                </a:rPr>
                <a:t>Техническое проектирование 13.03.2024 - 31.03.2024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78937" y="5446893"/>
            <a:ext cx="3412950" cy="1485444"/>
            <a:chOff x="0" y="0"/>
            <a:chExt cx="4550600" cy="19805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86321"/>
              <a:ext cx="455060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191919"/>
                  </a:solidFill>
                  <a:latin typeface="Lato"/>
                </a:rPr>
                <a:t>Разработка программной части и тестирование</a:t>
              </a:r>
            </a:p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31.04.2024 - 1.05.2024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78937" y="7439638"/>
            <a:ext cx="3412950" cy="1465971"/>
            <a:chOff x="0" y="0"/>
            <a:chExt cx="4550600" cy="195462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86321"/>
              <a:ext cx="455060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Разработка курсового проекта 1.05.2024 - 10.06.2024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2196"/>
            <a:ext cx="56769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191919"/>
                </a:solidFill>
                <a:latin typeface="Montserrat Bold"/>
              </a:rPr>
              <a:t>График работ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453" y="5604963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453" y="470391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136" y="1028700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9453" y="7864331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26897" y="8556495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23934" y="6372726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7154008" y="793750"/>
            <a:ext cx="3356811" cy="939800"/>
            <a:chOff x="0" y="0"/>
            <a:chExt cx="4475748" cy="125306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</a:pPr>
              <a:r>
                <a:rPr lang="en-US" sz="2000" spc="20">
                  <a:solidFill>
                    <a:srgbClr val="FF6F28"/>
                  </a:solidFill>
                  <a:latin typeface="Montserrat Semi-Bold"/>
                </a:rPr>
                <a:t>ГДЕ МЫ СЕЙЧАС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54008" y="4438650"/>
            <a:ext cx="3356811" cy="939800"/>
            <a:chOff x="0" y="0"/>
            <a:chExt cx="4475748" cy="12530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54008" y="6774382"/>
            <a:ext cx="3356811" cy="939800"/>
            <a:chOff x="0" y="0"/>
            <a:chExt cx="4475748" cy="125306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7038665" y="9285923"/>
            <a:ext cx="543020" cy="543020"/>
          </a:xfrm>
          <a:custGeom>
            <a:avLst/>
            <a:gdLst/>
            <a:ahLst/>
            <a:cxnLst/>
            <a:rect r="r" b="b" t="t" l="l"/>
            <a:pathLst>
              <a:path h="543020" w="543020">
                <a:moveTo>
                  <a:pt x="0" y="0"/>
                </a:moveTo>
                <a:lnTo>
                  <a:pt x="543020" y="0"/>
                </a:lnTo>
                <a:lnTo>
                  <a:pt x="543020" y="543019"/>
                </a:lnTo>
                <a:lnTo>
                  <a:pt x="0" y="54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43422" y="1244600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8366443"/>
            <a:ext cx="3745633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54008" y="2040004"/>
            <a:ext cx="10427677" cy="156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377" indent="-240189" lvl="1">
              <a:lnSpc>
                <a:spcPts val="3115"/>
              </a:lnSpc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Проведен бизнес-анализ. Основные этапы: опрос целевой аудитории, выявление основных потребностей клиента посредством ресерча всемирной паутины.</a:t>
            </a:r>
          </a:p>
          <a:p>
            <a:pPr marL="480377" indent="-240189" lvl="1">
              <a:lnSpc>
                <a:spcPts val="3115"/>
              </a:lnSpc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Определение MVP нашего продукта.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54008" y="5852261"/>
            <a:ext cx="10427677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377" indent="-240189" lvl="1">
              <a:lnSpc>
                <a:spcPts val="3115"/>
              </a:lnSpc>
              <a:spcBef>
                <a:spcPct val="0"/>
              </a:spcBef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Узконаправленность проекта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41668" y="8028507"/>
            <a:ext cx="8777454" cy="187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Расширение пользовательского функционала устройства посредством кастомизации прошивок.</a:t>
            </a:r>
          </a:p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Описание realese 1 и 2</a:t>
            </a:r>
          </a:p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Подготовка полной технической документации для дальнейшего внедрения проекта.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57439" y="6250902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ИСПРАВЛЕНО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6136" y="2209704"/>
            <a:ext cx="5102569" cy="212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8"/>
              </a:lnSpc>
            </a:pPr>
            <a:r>
              <a:rPr lang="en-US" sz="2406">
                <a:solidFill>
                  <a:srgbClr val="191919"/>
                </a:solidFill>
                <a:latin typeface="Montserrat Semi-Bold"/>
              </a:rPr>
              <a:t>Выявить целевую аудиторию нашего продукта, артефакты нашего проекта. Ответить на вопросы “Кому?” “Зачем”</a:t>
            </a:r>
          </a:p>
          <a:p>
            <a:pPr>
              <a:lnSpc>
                <a:spcPts val="3128"/>
              </a:lnSpc>
            </a:pPr>
            <a:r>
              <a:rPr lang="en-US" sz="2406">
                <a:solidFill>
                  <a:srgbClr val="191919"/>
                </a:solidFill>
                <a:latin typeface="Montserrat Semi-Bold"/>
              </a:rPr>
              <a:t>“ Для чего”</a:t>
            </a:r>
          </a:p>
          <a:p>
            <a:pPr>
              <a:lnSpc>
                <a:spcPts val="133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5653" y="5519238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05653" y="384666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82336" y="942975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05653" y="7778606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533097" y="8470770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430134" y="6287001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677008" y="635000"/>
            <a:ext cx="3356811" cy="1257300"/>
            <a:chOff x="0" y="0"/>
            <a:chExt cx="4475748" cy="16764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475748" cy="1676400"/>
              <a:chOff x="0" y="0"/>
              <a:chExt cx="41960134" cy="1571624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-12700" y="-12700"/>
                <a:ext cx="41985533" cy="15741650"/>
              </a:xfrm>
              <a:custGeom>
                <a:avLst/>
                <a:gdLst/>
                <a:ahLst/>
                <a:cxnLst/>
                <a:rect r="r" b="b" t="t" l="l"/>
                <a:pathLst>
                  <a:path h="15741650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4879320"/>
                    </a:lnTo>
                    <a:cubicBezTo>
                      <a:pt x="0" y="15351759"/>
                      <a:pt x="389890" y="15741650"/>
                      <a:pt x="862330" y="15741650"/>
                    </a:cubicBezTo>
                    <a:lnTo>
                      <a:pt x="41123205" y="15741650"/>
                    </a:lnTo>
                    <a:cubicBezTo>
                      <a:pt x="41595644" y="15741650"/>
                      <a:pt x="41985533" y="15351759"/>
                      <a:pt x="41985533" y="1487932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4879320"/>
                    </a:lnTo>
                    <a:cubicBezTo>
                      <a:pt x="41795033" y="15246350"/>
                      <a:pt x="41490233" y="15551150"/>
                      <a:pt x="41123205" y="15551150"/>
                    </a:cubicBezTo>
                    <a:lnTo>
                      <a:pt x="862330" y="15551150"/>
                    </a:lnTo>
                    <a:cubicBezTo>
                      <a:pt x="495300" y="15551150"/>
                      <a:pt x="190500" y="15246350"/>
                      <a:pt x="190500" y="1487932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67680" y="404283"/>
              <a:ext cx="3740387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FF6F28"/>
                  </a:solidFill>
                  <a:latin typeface="Montserrat Semi-Bold"/>
                </a:rPr>
                <a:t>ЧТО СЛЕДУЕТ СДЕЛАТЬ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77008" y="4067984"/>
            <a:ext cx="3356811" cy="939800"/>
            <a:chOff x="0" y="0"/>
            <a:chExt cx="4475748" cy="12530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7008" y="6287001"/>
            <a:ext cx="3356811" cy="939800"/>
            <a:chOff x="0" y="0"/>
            <a:chExt cx="4475748" cy="125306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00312" y="9562148"/>
            <a:ext cx="552037" cy="552037"/>
          </a:xfrm>
          <a:custGeom>
            <a:avLst/>
            <a:gdLst/>
            <a:ahLst/>
            <a:cxnLst/>
            <a:rect r="r" b="b" t="t" l="l"/>
            <a:pathLst>
              <a:path h="552037" w="552037">
                <a:moveTo>
                  <a:pt x="0" y="0"/>
                </a:moveTo>
                <a:lnTo>
                  <a:pt x="552037" y="0"/>
                </a:lnTo>
                <a:lnTo>
                  <a:pt x="552037" y="552036"/>
                </a:lnTo>
                <a:lnTo>
                  <a:pt x="0" y="55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449622" y="1158875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4900" y="8128318"/>
            <a:ext cx="3030746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7008" y="2040004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лендинг на котором будут размещены 2 формы которые включает демо прошивку (для теста клиентами) и paid access (для клиентов, которые хотят расширенный функционал)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Результат предоставить в FIGMA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7008" y="5313506"/>
            <a:ext cx="104276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Lato"/>
              </a:rPr>
              <a:t>Нехватка UX|UI дизайнера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7008" y="7568883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Доработки дизайна лендинга с точки зрения пользовательского опыта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Переделать лендинг в полноценный веб-сервис по продажам прошивок, позволяющий нам масштабироваться.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263639" y="6165177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В РАБОТЕ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76648" y="2171047"/>
            <a:ext cx="4724400" cy="11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3"/>
              </a:lnSpc>
            </a:pPr>
            <a:r>
              <a:rPr lang="en-US" sz="1695">
                <a:solidFill>
                  <a:srgbClr val="191919"/>
                </a:solidFill>
                <a:latin typeface="Montserrat Semi-Bold"/>
              </a:rPr>
              <a:t>Разработать лендинг на котором будут существовать формы с типами прошивок: DEMO (FREE) И PAID ACCESS для покупки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453" y="5604963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453" y="470391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136" y="1028700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9453" y="7864331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26897" y="8556495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23934" y="6372726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6824933" y="566016"/>
            <a:ext cx="11249880" cy="9346217"/>
            <a:chOff x="0" y="0"/>
            <a:chExt cx="3805515" cy="31615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05515" cy="3161560"/>
            </a:xfrm>
            <a:custGeom>
              <a:avLst/>
              <a:gdLst/>
              <a:ahLst/>
              <a:cxnLst/>
              <a:rect r="r" b="b" t="t" l="l"/>
              <a:pathLst>
                <a:path h="3161560" w="3805515">
                  <a:moveTo>
                    <a:pt x="3681055" y="3161560"/>
                  </a:moveTo>
                  <a:lnTo>
                    <a:pt x="124460" y="3161560"/>
                  </a:lnTo>
                  <a:cubicBezTo>
                    <a:pt x="55880" y="3161560"/>
                    <a:pt x="0" y="3105680"/>
                    <a:pt x="0" y="3037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1055" y="0"/>
                  </a:lnTo>
                  <a:cubicBezTo>
                    <a:pt x="3749635" y="0"/>
                    <a:pt x="3805515" y="55880"/>
                    <a:pt x="3805515" y="124460"/>
                  </a:cubicBezTo>
                  <a:lnTo>
                    <a:pt x="3805515" y="3037100"/>
                  </a:lnTo>
                  <a:cubicBezTo>
                    <a:pt x="3805515" y="3105680"/>
                    <a:pt x="3749635" y="3161560"/>
                    <a:pt x="3681055" y="3161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111355" y="881986"/>
            <a:ext cx="3356811" cy="939800"/>
            <a:chOff x="0" y="0"/>
            <a:chExt cx="4475748" cy="125306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ГДЕ МЫ СЕЙЧАС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111355" y="4299325"/>
            <a:ext cx="3356811" cy="939800"/>
            <a:chOff x="0" y="0"/>
            <a:chExt cx="4475748" cy="125306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111355" y="6802264"/>
            <a:ext cx="3356811" cy="939800"/>
            <a:chOff x="0" y="0"/>
            <a:chExt cx="4475748" cy="1253067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6946086" y="9124445"/>
            <a:ext cx="592946" cy="592946"/>
          </a:xfrm>
          <a:custGeom>
            <a:avLst/>
            <a:gdLst/>
            <a:ahLst/>
            <a:cxnLst/>
            <a:rect r="r" b="b" t="t" l="l"/>
            <a:pathLst>
              <a:path h="592946" w="592946">
                <a:moveTo>
                  <a:pt x="0" y="0"/>
                </a:moveTo>
                <a:lnTo>
                  <a:pt x="592946" y="0"/>
                </a:lnTo>
                <a:lnTo>
                  <a:pt x="592946" y="592946"/>
                </a:lnTo>
                <a:lnTo>
                  <a:pt x="0" y="59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943422" y="1244600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8214043"/>
            <a:ext cx="3030746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57439" y="6250902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НАЗНАЧЕНА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6136" y="2521334"/>
            <a:ext cx="5153015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0"/>
              </a:lnSpc>
            </a:pPr>
            <a:r>
              <a:rPr lang="en-US" sz="4100">
                <a:solidFill>
                  <a:srgbClr val="191919"/>
                </a:solidFill>
                <a:latin typeface="Montserrat Semi-Bold"/>
              </a:rPr>
              <a:t>Разработать прошивки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11355" y="2122026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прошивку для демо формы (с урезанным функционалом)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прошивку paid access (для заинтересованных пользователей, которые будут сотрудничать с нами)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11355" y="5539365"/>
            <a:ext cx="104276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Lato"/>
              </a:rPr>
              <a:t>Нехватка опыта работы с устройством flipper-zero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11355" y="8042304"/>
            <a:ext cx="1042767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Доработать функциональность прошивок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53557" y="1960716"/>
            <a:ext cx="9305743" cy="6365567"/>
            <a:chOff x="0" y="0"/>
            <a:chExt cx="116321788" cy="79569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12700"/>
              <a:ext cx="116347193" cy="79594987"/>
            </a:xfrm>
            <a:custGeom>
              <a:avLst/>
              <a:gdLst/>
              <a:ahLst/>
              <a:cxnLst/>
              <a:rect r="r" b="b" t="t" l="l"/>
              <a:pathLst>
                <a:path h="79594987" w="116347193">
                  <a:moveTo>
                    <a:pt x="115484858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78732658"/>
                  </a:lnTo>
                  <a:cubicBezTo>
                    <a:pt x="0" y="79205100"/>
                    <a:pt x="389890" y="79594987"/>
                    <a:pt x="862330" y="79594987"/>
                  </a:cubicBezTo>
                  <a:lnTo>
                    <a:pt x="115484858" y="79594987"/>
                  </a:lnTo>
                  <a:cubicBezTo>
                    <a:pt x="115957300" y="79594987"/>
                    <a:pt x="116347193" y="79205100"/>
                    <a:pt x="116347193" y="78732658"/>
                  </a:cubicBezTo>
                  <a:lnTo>
                    <a:pt x="116347193" y="862330"/>
                  </a:lnTo>
                  <a:cubicBezTo>
                    <a:pt x="116347193" y="389890"/>
                    <a:pt x="115957300" y="0"/>
                    <a:pt x="115484858" y="0"/>
                  </a:cubicBezTo>
                  <a:close/>
                  <a:moveTo>
                    <a:pt x="116156693" y="927100"/>
                  </a:moveTo>
                  <a:lnTo>
                    <a:pt x="116156693" y="78732658"/>
                  </a:lnTo>
                  <a:cubicBezTo>
                    <a:pt x="116156693" y="79099687"/>
                    <a:pt x="115851893" y="79404487"/>
                    <a:pt x="115484858" y="79404487"/>
                  </a:cubicBezTo>
                  <a:lnTo>
                    <a:pt x="862330" y="79404487"/>
                  </a:lnTo>
                  <a:cubicBezTo>
                    <a:pt x="495300" y="79404487"/>
                    <a:pt x="190500" y="79099687"/>
                    <a:pt x="190500" y="7873265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5484858" y="190500"/>
                  </a:lnTo>
                  <a:cubicBezTo>
                    <a:pt x="115851893" y="190500"/>
                    <a:pt x="116156693" y="495300"/>
                    <a:pt x="116156693" y="862330"/>
                  </a:cubicBezTo>
                  <a:lnTo>
                    <a:pt x="116156693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10496" y="2201444"/>
            <a:ext cx="833504" cy="833504"/>
            <a:chOff x="0" y="0"/>
            <a:chExt cx="1111339" cy="1111339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6665" y="318889"/>
              <a:ext cx="498009" cy="473562"/>
            </a:xfrm>
            <a:custGeom>
              <a:avLst/>
              <a:gdLst/>
              <a:ahLst/>
              <a:cxnLst/>
              <a:rect r="r" b="b" t="t" l="l"/>
              <a:pathLst>
                <a:path h="473562" w="498009">
                  <a:moveTo>
                    <a:pt x="0" y="0"/>
                  </a:moveTo>
                  <a:lnTo>
                    <a:pt x="498009" y="0"/>
                  </a:lnTo>
                  <a:lnTo>
                    <a:pt x="498009" y="473561"/>
                  </a:lnTo>
                  <a:lnTo>
                    <a:pt x="0" y="473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7827" y="1960716"/>
            <a:ext cx="5987449" cy="6365567"/>
          </a:xfrm>
          <a:custGeom>
            <a:avLst/>
            <a:gdLst/>
            <a:ahLst/>
            <a:cxnLst/>
            <a:rect r="r" b="b" t="t" l="l"/>
            <a:pathLst>
              <a:path h="6365567" w="5987449">
                <a:moveTo>
                  <a:pt x="0" y="0"/>
                </a:moveTo>
                <a:lnTo>
                  <a:pt x="5987449" y="0"/>
                </a:lnTo>
                <a:lnTo>
                  <a:pt x="5987449" y="6365568"/>
                </a:lnTo>
                <a:lnTo>
                  <a:pt x="0" y="63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7" t="0" r="-315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7021" y="9258300"/>
            <a:ext cx="632279" cy="632279"/>
          </a:xfrm>
          <a:custGeom>
            <a:avLst/>
            <a:gdLst/>
            <a:ahLst/>
            <a:cxnLst/>
            <a:rect r="r" b="b" t="t" l="l"/>
            <a:pathLst>
              <a:path h="632279" w="632279">
                <a:moveTo>
                  <a:pt x="0" y="0"/>
                </a:moveTo>
                <a:lnTo>
                  <a:pt x="632279" y="0"/>
                </a:lnTo>
                <a:lnTo>
                  <a:pt x="632279" y="632279"/>
                </a:lnTo>
                <a:lnTo>
                  <a:pt x="0" y="632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65478" y="2923782"/>
            <a:ext cx="6674136" cy="4706136"/>
            <a:chOff x="0" y="0"/>
            <a:chExt cx="8898849" cy="627484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8898849" cy="447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33"/>
                </a:lnSpc>
              </a:pPr>
              <a:r>
                <a:rPr lang="en-US" sz="5527" spc="-110">
                  <a:solidFill>
                    <a:srgbClr val="191919"/>
                  </a:solidFill>
                  <a:latin typeface="Montserrat Bold"/>
                </a:rPr>
                <a:t>Оплата прошивок осуществляется в у.е.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79995"/>
              <a:ext cx="8898849" cy="167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10"/>
                </a:lnSpc>
              </a:pPr>
              <a:r>
                <a:rPr lang="en-US" sz="1546" spc="15">
                  <a:solidFill>
                    <a:srgbClr val="191919"/>
                  </a:solidFill>
                  <a:latin typeface="Montserrat Semi-Bold"/>
                </a:rPr>
                <a:t>ПРОЕКТ ЯВЛЯЕТСЯ УЧЕБНЫМ, ДЛЯ МОНЕТИЗАЦИИ ПРОЕКТА, СЛЕДУЕТ ИЗУЧИТЬ ПРАВОВУЮ СТОРОНУ ЗАКОНОДАТЕЛЬСТВА РФ, КОНФИДЕНЦИАЛЬНОСТЬ С УЧЕТОМ АВТОРСКИХ ПРАВ ДЛЯ ДАЛЬНЕЙШЕГО СОПРОВОЖДЕНИЯ.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039" y="7306023"/>
            <a:ext cx="16300261" cy="1952277"/>
            <a:chOff x="0" y="0"/>
            <a:chExt cx="55139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3915" cy="660400"/>
            </a:xfrm>
            <a:custGeom>
              <a:avLst/>
              <a:gdLst/>
              <a:ahLst/>
              <a:cxnLst/>
              <a:rect r="r" b="b" t="t" l="l"/>
              <a:pathLst>
                <a:path h="660400" w="5513915">
                  <a:moveTo>
                    <a:pt x="53894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9456" y="0"/>
                  </a:lnTo>
                  <a:cubicBezTo>
                    <a:pt x="5458035" y="0"/>
                    <a:pt x="5513915" y="55880"/>
                    <a:pt x="5513915" y="124460"/>
                  </a:cubicBezTo>
                  <a:lnTo>
                    <a:pt x="5513915" y="535940"/>
                  </a:lnTo>
                  <a:cubicBezTo>
                    <a:pt x="5513915" y="604520"/>
                    <a:pt x="5458035" y="660400"/>
                    <a:pt x="538945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300261" cy="5989525"/>
            <a:chOff x="0" y="0"/>
            <a:chExt cx="5513915" cy="20260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3915" cy="2026086"/>
            </a:xfrm>
            <a:custGeom>
              <a:avLst/>
              <a:gdLst/>
              <a:ahLst/>
              <a:cxnLst/>
              <a:rect r="r" b="b" t="t" l="l"/>
              <a:pathLst>
                <a:path h="2026086" w="5513915">
                  <a:moveTo>
                    <a:pt x="5389455" y="2026086"/>
                  </a:moveTo>
                  <a:lnTo>
                    <a:pt x="124460" y="2026086"/>
                  </a:lnTo>
                  <a:cubicBezTo>
                    <a:pt x="55880" y="2026086"/>
                    <a:pt x="0" y="1970206"/>
                    <a:pt x="0" y="19016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9456" y="0"/>
                  </a:lnTo>
                  <a:cubicBezTo>
                    <a:pt x="5458035" y="0"/>
                    <a:pt x="5513915" y="55880"/>
                    <a:pt x="5513915" y="124460"/>
                  </a:cubicBezTo>
                  <a:lnTo>
                    <a:pt x="5513915" y="1901626"/>
                  </a:lnTo>
                  <a:cubicBezTo>
                    <a:pt x="5513915" y="1970206"/>
                    <a:pt x="5458035" y="2026086"/>
                    <a:pt x="5389456" y="2026086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94782" y="3413863"/>
            <a:ext cx="1189843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 u="none">
                <a:solidFill>
                  <a:srgbClr val="FFFFFF"/>
                </a:solidFill>
                <a:latin typeface="Montserrat Bold"/>
              </a:rPr>
              <a:t>Спасибо!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3385" y="8029431"/>
            <a:ext cx="901157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91919"/>
                </a:solidFill>
                <a:latin typeface="Lato"/>
              </a:rPr>
              <a:t>У вас есть какие-то вопросы?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189" y="339824"/>
            <a:ext cx="6120988" cy="9607352"/>
            <a:chOff x="0" y="0"/>
            <a:chExt cx="2070557" cy="3249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557" cy="3249895"/>
            </a:xfrm>
            <a:custGeom>
              <a:avLst/>
              <a:gdLst/>
              <a:ahLst/>
              <a:cxnLst/>
              <a:rect r="r" b="b" t="t" l="l"/>
              <a:pathLst>
                <a:path h="3249895" w="2070557">
                  <a:moveTo>
                    <a:pt x="1946097" y="3249894"/>
                  </a:moveTo>
                  <a:lnTo>
                    <a:pt x="124460" y="3249894"/>
                  </a:lnTo>
                  <a:cubicBezTo>
                    <a:pt x="55880" y="3249894"/>
                    <a:pt x="0" y="3194015"/>
                    <a:pt x="0" y="31254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6097" y="0"/>
                  </a:lnTo>
                  <a:cubicBezTo>
                    <a:pt x="2014677" y="0"/>
                    <a:pt x="2070557" y="55880"/>
                    <a:pt x="2070557" y="124460"/>
                  </a:cubicBezTo>
                  <a:lnTo>
                    <a:pt x="2070557" y="3125435"/>
                  </a:lnTo>
                  <a:cubicBezTo>
                    <a:pt x="2070557" y="3194015"/>
                    <a:pt x="2014677" y="3249895"/>
                    <a:pt x="1946097" y="3249895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47764" y="339824"/>
            <a:ext cx="10993270" cy="9607352"/>
            <a:chOff x="0" y="0"/>
            <a:chExt cx="3718711" cy="3249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8711" cy="3249895"/>
            </a:xfrm>
            <a:custGeom>
              <a:avLst/>
              <a:gdLst/>
              <a:ahLst/>
              <a:cxnLst/>
              <a:rect r="r" b="b" t="t" l="l"/>
              <a:pathLst>
                <a:path h="3249895" w="3718711">
                  <a:moveTo>
                    <a:pt x="3594251" y="3249894"/>
                  </a:moveTo>
                  <a:lnTo>
                    <a:pt x="124460" y="3249894"/>
                  </a:lnTo>
                  <a:cubicBezTo>
                    <a:pt x="55880" y="3249894"/>
                    <a:pt x="0" y="3194015"/>
                    <a:pt x="0" y="31254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94251" y="0"/>
                  </a:lnTo>
                  <a:cubicBezTo>
                    <a:pt x="3662831" y="0"/>
                    <a:pt x="3718711" y="55880"/>
                    <a:pt x="3718711" y="124460"/>
                  </a:cubicBezTo>
                  <a:lnTo>
                    <a:pt x="3718711" y="3125435"/>
                  </a:lnTo>
                  <a:cubicBezTo>
                    <a:pt x="3718711" y="3194015"/>
                    <a:pt x="3662831" y="3249895"/>
                    <a:pt x="3594251" y="32498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46407" y="1960091"/>
            <a:ext cx="1831509" cy="1030224"/>
          </a:xfrm>
          <a:custGeom>
            <a:avLst/>
            <a:gdLst/>
            <a:ahLst/>
            <a:cxnLst/>
            <a:rect r="r" b="b" t="t" l="l"/>
            <a:pathLst>
              <a:path h="1030224" w="1831509">
                <a:moveTo>
                  <a:pt x="0" y="0"/>
                </a:moveTo>
                <a:lnTo>
                  <a:pt x="1831509" y="0"/>
                </a:lnTo>
                <a:lnTo>
                  <a:pt x="1831509" y="1030224"/>
                </a:lnTo>
                <a:lnTo>
                  <a:pt x="0" y="103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4031" y="1960091"/>
            <a:ext cx="2056521" cy="1141369"/>
          </a:xfrm>
          <a:custGeom>
            <a:avLst/>
            <a:gdLst/>
            <a:ahLst/>
            <a:cxnLst/>
            <a:rect r="r" b="b" t="t" l="l"/>
            <a:pathLst>
              <a:path h="1141369" w="2056521">
                <a:moveTo>
                  <a:pt x="0" y="0"/>
                </a:moveTo>
                <a:lnTo>
                  <a:pt x="2056521" y="0"/>
                </a:lnTo>
                <a:lnTo>
                  <a:pt x="2056521" y="1141369"/>
                </a:lnTo>
                <a:lnTo>
                  <a:pt x="0" y="114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6695" y="1856561"/>
            <a:ext cx="1348430" cy="1348430"/>
          </a:xfrm>
          <a:custGeom>
            <a:avLst/>
            <a:gdLst/>
            <a:ahLst/>
            <a:cxnLst/>
            <a:rect r="r" b="b" t="t" l="l"/>
            <a:pathLst>
              <a:path h="1348430" w="1348430">
                <a:moveTo>
                  <a:pt x="0" y="0"/>
                </a:moveTo>
                <a:lnTo>
                  <a:pt x="1348430" y="0"/>
                </a:lnTo>
                <a:lnTo>
                  <a:pt x="1348430" y="1348430"/>
                </a:lnTo>
                <a:lnTo>
                  <a:pt x="0" y="134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27332" y="1679628"/>
            <a:ext cx="1134864" cy="1702296"/>
          </a:xfrm>
          <a:custGeom>
            <a:avLst/>
            <a:gdLst/>
            <a:ahLst/>
            <a:cxnLst/>
            <a:rect r="r" b="b" t="t" l="l"/>
            <a:pathLst>
              <a:path h="1702296" w="1134864">
                <a:moveTo>
                  <a:pt x="0" y="0"/>
                </a:moveTo>
                <a:lnTo>
                  <a:pt x="1134865" y="0"/>
                </a:lnTo>
                <a:lnTo>
                  <a:pt x="1134865" y="1702296"/>
                </a:lnTo>
                <a:lnTo>
                  <a:pt x="0" y="170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1591" y="3831971"/>
            <a:ext cx="1441142" cy="1654911"/>
          </a:xfrm>
          <a:custGeom>
            <a:avLst/>
            <a:gdLst/>
            <a:ahLst/>
            <a:cxnLst/>
            <a:rect r="r" b="b" t="t" l="l"/>
            <a:pathLst>
              <a:path h="1654911" w="1441142">
                <a:moveTo>
                  <a:pt x="0" y="0"/>
                </a:moveTo>
                <a:lnTo>
                  <a:pt x="1441141" y="0"/>
                </a:lnTo>
                <a:lnTo>
                  <a:pt x="1441141" y="1654911"/>
                </a:lnTo>
                <a:lnTo>
                  <a:pt x="0" y="165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29567" y="3820558"/>
            <a:ext cx="1924653" cy="1807372"/>
          </a:xfrm>
          <a:custGeom>
            <a:avLst/>
            <a:gdLst/>
            <a:ahLst/>
            <a:cxnLst/>
            <a:rect r="r" b="b" t="t" l="l"/>
            <a:pathLst>
              <a:path h="1807372" w="1924653">
                <a:moveTo>
                  <a:pt x="0" y="0"/>
                </a:moveTo>
                <a:lnTo>
                  <a:pt x="1924653" y="0"/>
                </a:lnTo>
                <a:lnTo>
                  <a:pt x="1924653" y="1807372"/>
                </a:lnTo>
                <a:lnTo>
                  <a:pt x="0" y="1807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23" t="-4872" r="0" b="-17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1058" y="3820558"/>
            <a:ext cx="2012558" cy="1677736"/>
          </a:xfrm>
          <a:custGeom>
            <a:avLst/>
            <a:gdLst/>
            <a:ahLst/>
            <a:cxnLst/>
            <a:rect r="r" b="b" t="t" l="l"/>
            <a:pathLst>
              <a:path h="1677736" w="2012558">
                <a:moveTo>
                  <a:pt x="0" y="0"/>
                </a:moveTo>
                <a:lnTo>
                  <a:pt x="2012557" y="0"/>
                </a:lnTo>
                <a:lnTo>
                  <a:pt x="2012557" y="1677736"/>
                </a:lnTo>
                <a:lnTo>
                  <a:pt x="0" y="16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899" t="0" r="-1489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40453" y="3874674"/>
            <a:ext cx="2253497" cy="1546681"/>
          </a:xfrm>
          <a:custGeom>
            <a:avLst/>
            <a:gdLst/>
            <a:ahLst/>
            <a:cxnLst/>
            <a:rect r="r" b="b" t="t" l="l"/>
            <a:pathLst>
              <a:path h="1546681" w="2253497">
                <a:moveTo>
                  <a:pt x="0" y="0"/>
                </a:moveTo>
                <a:lnTo>
                  <a:pt x="2253497" y="0"/>
                </a:lnTo>
                <a:lnTo>
                  <a:pt x="2253497" y="1546680"/>
                </a:lnTo>
                <a:lnTo>
                  <a:pt x="0" y="1546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41591" y="6256580"/>
            <a:ext cx="4312629" cy="1309471"/>
          </a:xfrm>
          <a:custGeom>
            <a:avLst/>
            <a:gdLst/>
            <a:ahLst/>
            <a:cxnLst/>
            <a:rect r="r" b="b" t="t" l="l"/>
            <a:pathLst>
              <a:path h="1309471" w="4312629">
                <a:moveTo>
                  <a:pt x="0" y="0"/>
                </a:moveTo>
                <a:lnTo>
                  <a:pt x="4312629" y="0"/>
                </a:lnTo>
                <a:lnTo>
                  <a:pt x="4312629" y="1309471"/>
                </a:lnTo>
                <a:lnTo>
                  <a:pt x="0" y="1309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0551" y="5150839"/>
            <a:ext cx="3540264" cy="3520954"/>
          </a:xfrm>
          <a:custGeom>
            <a:avLst/>
            <a:gdLst/>
            <a:ahLst/>
            <a:cxnLst/>
            <a:rect r="r" b="b" t="t" l="l"/>
            <a:pathLst>
              <a:path h="3520954" w="3540264">
                <a:moveTo>
                  <a:pt x="0" y="0"/>
                </a:moveTo>
                <a:lnTo>
                  <a:pt x="3540265" y="0"/>
                </a:lnTo>
                <a:lnTo>
                  <a:pt x="3540265" y="3520954"/>
                </a:lnTo>
                <a:lnTo>
                  <a:pt x="0" y="3520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10421" y="1028700"/>
            <a:ext cx="5300524" cy="3448383"/>
            <a:chOff x="0" y="0"/>
            <a:chExt cx="7067365" cy="459784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592519"/>
              <a:ext cx="6619821" cy="45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72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7067365" cy="2703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1"/>
                </a:lnSpc>
              </a:pPr>
              <a:r>
                <a:rPr lang="en-US" sz="6286">
                  <a:solidFill>
                    <a:srgbClr val="FFFFFF"/>
                  </a:solidFill>
                  <a:latin typeface="Montserrat Semi-Bold"/>
                </a:rPr>
                <a:t>Ресурсы проекта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DAF_VcjZlG8</dc:identifier>
  <dcterms:modified xsi:type="dcterms:W3CDTF">2011-08-01T06:04:30Z</dcterms:modified>
  <cp:revision>1</cp:revision>
  <dc:title>Белый и Оранжевый Чистый Цифровой Продажи и Маркетинг Еженедельный Команда Новости Презентация</dc:title>
</cp:coreProperties>
</file>